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6" r:id="rId2"/>
  </p:sldMasterIdLst>
  <p:notesMasterIdLst>
    <p:notesMasterId r:id="rId20"/>
  </p:notesMasterIdLst>
  <p:sldIdLst>
    <p:sldId id="256" r:id="rId3"/>
    <p:sldId id="257" r:id="rId4"/>
    <p:sldId id="289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28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4F85"/>
    <a:srgbClr val="607695"/>
    <a:srgbClr val="69A246"/>
    <a:srgbClr val="136316"/>
    <a:srgbClr val="1F8022"/>
    <a:srgbClr val="1B6661"/>
    <a:srgbClr val="314DA4"/>
    <a:srgbClr val="1B41A6"/>
    <a:srgbClr val="102EEF"/>
    <a:srgbClr val="25B8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43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39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g>
</file>

<file path=ppt/media/image14.jpg>
</file>

<file path=ppt/media/image18.jpeg>
</file>

<file path=ppt/media/image2.jpg>
</file>

<file path=ppt/media/image22.jpg>
</file>

<file path=ppt/media/image23.tiff>
</file>

<file path=ppt/media/image24.jpg>
</file>

<file path=ppt/media/image25.jpg>
</file>

<file path=ppt/media/image26.jpg>
</file>

<file path=ppt/media/image27.png>
</file>

<file path=ppt/media/image28.png>
</file>

<file path=ppt/media/image29.png>
</file>

<file path=ppt/media/image30.png>
</file>

<file path=ppt/media/image31.jpg>
</file>

<file path=ppt/media/image34.png>
</file>

<file path=ppt/media/image4.png>
</file>

<file path=ppt/media/image5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1F3D6-2DDF-0847-90C1-852F2A7C471D}" type="datetimeFigureOut">
              <a:rPr kumimoji="1" lang="zh-CN" altLang="en-US" smtClean="0"/>
              <a:t>2017/11/7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2A8744-003F-C948-90C1-4847B479057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2246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7575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9288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5013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theme" Target="../theme/theme2.xml"/><Relationship Id="rId5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49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809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24.jpg"/><Relationship Id="rId5" Type="http://schemas.openxmlformats.org/officeDocument/2006/relationships/image" Target="../media/image25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Relationship Id="rId3" Type="http://schemas.openxmlformats.org/officeDocument/2006/relationships/image" Target="../media/image2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31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0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Relationship Id="rId3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Relationship Id="rId3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8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Relationship Id="rId3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808" y="895662"/>
            <a:ext cx="9945665" cy="4846171"/>
          </a:xfrm>
          <a:prstGeom prst="rect">
            <a:avLst/>
          </a:prstGeom>
        </p:spPr>
      </p:pic>
      <p:sp>
        <p:nvSpPr>
          <p:cNvPr id="5" name="TextBox 2"/>
          <p:cNvSpPr txBox="1">
            <a:spLocks noChangeArrowheads="1"/>
          </p:cNvSpPr>
          <p:nvPr/>
        </p:nvSpPr>
        <p:spPr bwMode="auto">
          <a:xfrm>
            <a:off x="1215364" y="3770712"/>
            <a:ext cx="669839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——</a:t>
            </a:r>
            <a:r>
              <a:rPr lang="zh-CN" altLang="en-US" sz="3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初级课程培训</a:t>
            </a:r>
            <a:endParaRPr lang="zh-CN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38" y="516337"/>
            <a:ext cx="1988755" cy="686529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 bwMode="auto">
          <a:xfrm>
            <a:off x="9451341" y="143769"/>
            <a:ext cx="2476500" cy="1303867"/>
          </a:xfrm>
          <a:prstGeom prst="rect">
            <a:avLst/>
          </a:prstGeom>
          <a:solidFill>
            <a:srgbClr val="EFEFE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2495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pic>
        <p:nvPicPr>
          <p:cNvPr id="14" name="Picture 5" descr="F:\公司的\logo\sangfor_logo\3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7278" y="895662"/>
            <a:ext cx="2977120" cy="2992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1103377" y="2003156"/>
            <a:ext cx="665489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 smtClean="0">
                <a:gradFill>
                  <a:gsLst>
                    <a:gs pos="0">
                      <a:srgbClr val="6FBA2C"/>
                    </a:gs>
                    <a:gs pos="100000">
                      <a:srgbClr val="00479D"/>
                    </a:gs>
                  </a:gsLst>
                  <a:lin ang="3600000" scaled="0"/>
                </a:gradFill>
                <a:latin typeface="微软雅黑" pitchFamily="34" charset="-122"/>
                <a:ea typeface="微软雅黑" pitchFamily="34" charset="-122"/>
              </a:rPr>
              <a:t>深信服</a:t>
            </a:r>
            <a:r>
              <a:rPr lang="en-US" altLang="zh-CN" sz="6000" b="1" dirty="0" smtClean="0">
                <a:gradFill>
                  <a:gsLst>
                    <a:gs pos="0">
                      <a:srgbClr val="6FBA2C"/>
                    </a:gs>
                    <a:gs pos="100000">
                      <a:srgbClr val="00479D"/>
                    </a:gs>
                  </a:gsLst>
                  <a:lin ang="3600000" scaled="0"/>
                </a:gradFill>
                <a:latin typeface="微软雅黑" pitchFamily="34" charset="-122"/>
                <a:ea typeface="微软雅黑" pitchFamily="34" charset="-122"/>
              </a:rPr>
              <a:t>AC</a:t>
            </a:r>
            <a:r>
              <a:rPr lang="zh-CN" altLang="en-US" sz="6000" b="1" dirty="0" smtClean="0">
                <a:gradFill>
                  <a:gsLst>
                    <a:gs pos="0">
                      <a:srgbClr val="6FBA2C"/>
                    </a:gs>
                    <a:gs pos="100000">
                      <a:srgbClr val="00479D"/>
                    </a:gs>
                  </a:gsLst>
                  <a:lin ang="3600000" scaled="0"/>
                </a:gradFill>
                <a:latin typeface="微软雅黑" pitchFamily="34" charset="-122"/>
                <a:ea typeface="微软雅黑" pitchFamily="34" charset="-122"/>
              </a:rPr>
              <a:t>成功故事</a:t>
            </a:r>
            <a:endParaRPr lang="en-US" altLang="zh-CN" sz="6000" b="1" dirty="0" smtClean="0">
              <a:gradFill>
                <a:gsLst>
                  <a:gs pos="0">
                    <a:srgbClr val="6FBA2C"/>
                  </a:gs>
                  <a:gs pos="100000">
                    <a:srgbClr val="00479D"/>
                  </a:gs>
                </a:gsLst>
                <a:lin ang="3600000" scaled="0"/>
              </a:gra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1006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grpSp>
        <p:nvGrpSpPr>
          <p:cNvPr id="8" name="组 7"/>
          <p:cNvGrpSpPr/>
          <p:nvPr/>
        </p:nvGrpSpPr>
        <p:grpSpPr>
          <a:xfrm>
            <a:off x="1219526" y="1976204"/>
            <a:ext cx="9752948" cy="3915467"/>
            <a:chOff x="1276720" y="1458044"/>
            <a:chExt cx="9752948" cy="3915467"/>
          </a:xfrm>
        </p:grpSpPr>
        <p:grpSp>
          <p:nvGrpSpPr>
            <p:cNvPr id="4" name="组 3"/>
            <p:cNvGrpSpPr/>
            <p:nvPr/>
          </p:nvGrpSpPr>
          <p:grpSpPr>
            <a:xfrm>
              <a:off x="1276720" y="3470329"/>
              <a:ext cx="2962656" cy="1903182"/>
              <a:chOff x="1609859" y="3470329"/>
              <a:chExt cx="2962656" cy="1903182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1694173" y="3470329"/>
                <a:ext cx="2794028" cy="474375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588487" y="3565275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600" dirty="0" smtClean="0">
                    <a:solidFill>
                      <a:prstClr val="white"/>
                    </a:solidFill>
                    <a:latin typeface="微软雅黑" charset="-122"/>
                    <a:ea typeface="微软雅黑" charset="-122"/>
                  </a:rPr>
                  <a:t>行为可管</a:t>
                </a:r>
                <a:endParaRPr lang="zh-CN" altLang="en-US" sz="16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1609859" y="3988516"/>
                <a:ext cx="2962656" cy="1384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zh-CN" altLang="en-US" sz="1400" dirty="0" smtClean="0">
                    <a:solidFill>
                      <a:prstClr val="white"/>
                    </a:solidFill>
                    <a:latin typeface="微软雅黑" charset="-122"/>
                    <a:ea typeface="微软雅黑" charset="-122"/>
                  </a:rPr>
                  <a:t>过滤不良网站和应用，避免违规行为</a:t>
                </a:r>
                <a:endPara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zh-CN" altLang="en-US" sz="1400" dirty="0" smtClean="0">
                    <a:solidFill>
                      <a:prstClr val="white"/>
                    </a:solidFill>
                    <a:latin typeface="微软雅黑" charset="-122"/>
                    <a:ea typeface="微软雅黑" charset="-122"/>
                  </a:rPr>
                  <a:t>封堵私接</a:t>
                </a:r>
                <a:r>
                  <a:rPr lang="en-US" altLang="zh-CN" sz="1400" dirty="0" smtClean="0">
                    <a:solidFill>
                      <a:prstClr val="white"/>
                    </a:solidFill>
                    <a:latin typeface="微软雅黑" charset="-122"/>
                    <a:ea typeface="微软雅黑" charset="-122"/>
                  </a:rPr>
                  <a:t>Wi-Fi</a:t>
                </a:r>
                <a:r>
                  <a:rPr lang="zh-CN" altLang="en-US" sz="1400" dirty="0" smtClean="0">
                    <a:solidFill>
                      <a:prstClr val="white"/>
                    </a:solidFill>
                    <a:latin typeface="微软雅黑" charset="-122"/>
                    <a:ea typeface="微软雅黑" charset="-122"/>
                  </a:rPr>
                  <a:t>的行为，避免带来安全隐患</a:t>
                </a:r>
                <a:endPara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endParaRPr>
              </a:p>
            </p:txBody>
          </p:sp>
        </p:grpSp>
        <p:grpSp>
          <p:nvGrpSpPr>
            <p:cNvPr id="3" name="组 2"/>
            <p:cNvGrpSpPr/>
            <p:nvPr/>
          </p:nvGrpSpPr>
          <p:grpSpPr>
            <a:xfrm>
              <a:off x="4671866" y="1458044"/>
              <a:ext cx="2962656" cy="3592301"/>
              <a:chOff x="4635236" y="1458044"/>
              <a:chExt cx="2962656" cy="3592301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4719550" y="3470329"/>
                <a:ext cx="2794028" cy="474375"/>
              </a:xfrm>
              <a:prstGeom prst="rect">
                <a:avLst/>
              </a:prstGeom>
              <a:solidFill>
                <a:srgbClr val="60769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5617870" y="3565275"/>
                <a:ext cx="99738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600" dirty="0" smtClean="0">
                    <a:solidFill>
                      <a:prstClr val="white"/>
                    </a:solidFill>
                    <a:latin typeface="微软雅黑" charset="-122"/>
                    <a:ea typeface="微软雅黑" charset="-122"/>
                  </a:rPr>
                  <a:t>流量可控</a:t>
                </a:r>
                <a:endParaRPr lang="zh-CN" altLang="en-US" sz="16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4635236" y="3988516"/>
                <a:ext cx="2962656" cy="10618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zh-CN" altLang="en-US" sz="1400" dirty="0" smtClean="0">
                    <a:solidFill>
                      <a:prstClr val="white"/>
                    </a:solidFill>
                    <a:latin typeface="微软雅黑" charset="-122"/>
                    <a:ea typeface="微软雅黑" charset="-122"/>
                  </a:rPr>
                  <a:t>基于身份和应用，制定灵活的流量管控策略</a:t>
                </a:r>
                <a:endPara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zh-CN" altLang="en-US" sz="1400" dirty="0" smtClean="0">
                    <a:solidFill>
                      <a:prstClr val="white"/>
                    </a:solidFill>
                    <a:latin typeface="微软雅黑" charset="-122"/>
                    <a:ea typeface="微软雅黑" charset="-122"/>
                  </a:rPr>
                  <a:t>动态智能流控，提高带宽利用率</a:t>
                </a:r>
                <a:endPara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719550" y="1458044"/>
                <a:ext cx="2792998" cy="1968500"/>
              </a:xfrm>
              <a:prstGeom prst="rect">
                <a:avLst/>
              </a:prstGeom>
            </p:spPr>
          </p:pic>
        </p:grpSp>
        <p:grpSp>
          <p:nvGrpSpPr>
            <p:cNvPr id="2" name="组 1"/>
            <p:cNvGrpSpPr/>
            <p:nvPr/>
          </p:nvGrpSpPr>
          <p:grpSpPr>
            <a:xfrm>
              <a:off x="8067012" y="3470329"/>
              <a:ext cx="2962656" cy="1541929"/>
              <a:chOff x="7660612" y="3470329"/>
              <a:chExt cx="2962656" cy="1541929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7744926" y="3470329"/>
                <a:ext cx="2794028" cy="474375"/>
              </a:xfrm>
              <a:prstGeom prst="rect">
                <a:avLst/>
              </a:prstGeom>
              <a:solidFill>
                <a:srgbClr val="69A24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8639241" y="3565275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600" dirty="0" smtClean="0">
                    <a:solidFill>
                      <a:prstClr val="white"/>
                    </a:solidFill>
                    <a:latin typeface="微软雅黑" charset="-122"/>
                    <a:ea typeface="微软雅黑" charset="-122"/>
                  </a:rPr>
                  <a:t>外发可查</a:t>
                </a:r>
                <a:endParaRPr lang="zh-CN" altLang="en-US" sz="16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7660612" y="3988516"/>
                <a:ext cx="2962656" cy="10237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zh-CN" altLang="en-US" sz="1400" dirty="0" smtClean="0">
                    <a:solidFill>
                      <a:prstClr val="white"/>
                    </a:solidFill>
                    <a:latin typeface="微软雅黑" charset="-122"/>
                    <a:ea typeface="微软雅黑" charset="-122"/>
                  </a:rPr>
                  <a:t>全面行为审计，包括访问加密网页和外发加密邮件等</a:t>
                </a:r>
                <a:endPara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endParaRPr>
              </a:p>
              <a:p>
                <a:pPr marL="285750" indent="-285750">
                  <a:lnSpc>
                    <a:spcPct val="150000"/>
                  </a:lnSpc>
                  <a:buFont typeface="Arial" charset="0"/>
                  <a:buChar char="•"/>
                </a:pPr>
                <a:r>
                  <a:rPr lang="zh-CN" altLang="en-US" sz="1400" dirty="0" smtClean="0">
                    <a:solidFill>
                      <a:prstClr val="white"/>
                    </a:solidFill>
                    <a:latin typeface="微软雅黑" charset="-122"/>
                    <a:ea typeface="微软雅黑" charset="-122"/>
                  </a:rPr>
                  <a:t>顺利通过上级合规性检查</a:t>
                </a:r>
                <a:endParaRPr lang="zh-CN" altLang="en-US" sz="1400" dirty="0">
                  <a:solidFill>
                    <a:prstClr val="white"/>
                  </a:solidFill>
                  <a:latin typeface="微软雅黑" charset="-122"/>
                  <a:ea typeface="微软雅黑" charset="-122"/>
                </a:endParaRPr>
              </a:p>
            </p:txBody>
          </p:sp>
        </p:grpSp>
      </p:grpSp>
      <p:sp>
        <p:nvSpPr>
          <p:cNvPr id="23" name="矩形 22"/>
          <p:cNvSpPr/>
          <p:nvPr/>
        </p:nvSpPr>
        <p:spPr>
          <a:xfrm>
            <a:off x="2998218" y="1094793"/>
            <a:ext cx="619453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政务网络集中出口</a:t>
            </a:r>
            <a:r>
              <a:rPr lang="en-US" altLang="zh-CN" sz="28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——</a:t>
            </a:r>
            <a:r>
              <a:rPr lang="zh-CN" altLang="en-US" sz="28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可管可控可查</a:t>
            </a:r>
            <a:endParaRPr lang="zh-CN" altLang="en-US" sz="2800" dirty="0">
              <a:solidFill>
                <a:prstClr val="black"/>
              </a:solidFill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339366" y="232494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政府之</a:t>
            </a:r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上网可视可控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4"/>
          <a:stretch/>
        </p:blipFill>
        <p:spPr>
          <a:xfrm>
            <a:off x="1303840" y="1976204"/>
            <a:ext cx="2792998" cy="194981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4" b="8574"/>
          <a:stretch/>
        </p:blipFill>
        <p:spPr>
          <a:xfrm>
            <a:off x="8094132" y="1976204"/>
            <a:ext cx="2801108" cy="196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776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74277" y="1273143"/>
            <a:ext cx="4616619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深圳市南山教育局</a:t>
            </a:r>
            <a:endParaRPr lang="en-US" altLang="zh-CN" sz="2600" b="1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r>
              <a:rPr lang="en-US" altLang="zh-CN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——</a:t>
            </a:r>
            <a:r>
              <a:rPr lang="zh-CN" altLang="en-US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一屏感知全局上网态势</a:t>
            </a:r>
            <a:endParaRPr lang="zh-CN" altLang="en-US" sz="2000" dirty="0">
              <a:solidFill>
                <a:prstClr val="black"/>
              </a:solidFill>
            </a:endParaRPr>
          </a:p>
        </p:txBody>
      </p:sp>
      <p:sp>
        <p:nvSpPr>
          <p:cNvPr id="4" name="矩形 13"/>
          <p:cNvSpPr>
            <a:spLocks noChangeArrowheads="1"/>
          </p:cNvSpPr>
          <p:nvPr/>
        </p:nvSpPr>
        <p:spPr bwMode="auto">
          <a:xfrm>
            <a:off x="1374276" y="2347106"/>
            <a:ext cx="4955577" cy="6251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深圳市南山教育局作为广东省重点教育单位，教育信息化一直走在全国前列。</a:t>
            </a:r>
            <a:endParaRPr lang="en-US" altLang="zh-CN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1506280" y="3273336"/>
            <a:ext cx="4823574" cy="658570"/>
            <a:chOff x="973045" y="2935139"/>
            <a:chExt cx="4823574" cy="658570"/>
          </a:xfrm>
        </p:grpSpPr>
        <p:sp>
          <p:nvSpPr>
            <p:cNvPr id="8" name="矩形 13"/>
            <p:cNvSpPr>
              <a:spLocks noChangeArrowheads="1"/>
            </p:cNvSpPr>
            <p:nvPr/>
          </p:nvSpPr>
          <p:spPr bwMode="auto">
            <a:xfrm>
              <a:off x="1205316" y="3248615"/>
              <a:ext cx="4591303" cy="3450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教育局运维压力大，来自学校的</a:t>
              </a: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各种网络问题层出不穷。</a:t>
              </a:r>
              <a:endParaRPr lang="en-US" altLang="zh-CN" sz="1400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  <p:sp>
          <p:nvSpPr>
            <p:cNvPr id="9" name="文本框 83"/>
            <p:cNvSpPr txBox="1">
              <a:spLocks noChangeArrowheads="1"/>
            </p:cNvSpPr>
            <p:nvPr/>
          </p:nvSpPr>
          <p:spPr bwMode="auto">
            <a:xfrm>
              <a:off x="1205318" y="2935139"/>
              <a:ext cx="14157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 smtClean="0">
                  <a:solidFill>
                    <a:prstClr val="white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网络管理困难</a:t>
              </a:r>
              <a:endParaRPr lang="zh-CN" altLang="en-US" sz="1600" b="1" dirty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0" name="椭圆 9"/>
            <p:cNvSpPr>
              <a:spLocks noChangeArrowheads="1"/>
            </p:cNvSpPr>
            <p:nvPr/>
          </p:nvSpPr>
          <p:spPr bwMode="auto">
            <a:xfrm>
              <a:off x="973045" y="3007868"/>
              <a:ext cx="196392" cy="193096"/>
            </a:xfrm>
            <a:prstGeom prst="ellipse">
              <a:avLst/>
            </a:prstGeom>
            <a:solidFill>
              <a:srgbClr val="69A246"/>
            </a:solidFill>
            <a:ln>
              <a:noFill/>
            </a:ln>
            <a:extLst/>
          </p:spPr>
          <p:txBody>
            <a:bodyPr lIns="68580" tIns="34290" rIns="68580" bIns="3429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1" name="组 10"/>
          <p:cNvGrpSpPr/>
          <p:nvPr/>
        </p:nvGrpSpPr>
        <p:grpSpPr>
          <a:xfrm>
            <a:off x="1506280" y="4090425"/>
            <a:ext cx="4823573" cy="965962"/>
            <a:chOff x="973045" y="4179156"/>
            <a:chExt cx="4823573" cy="965962"/>
          </a:xfrm>
        </p:grpSpPr>
        <p:sp>
          <p:nvSpPr>
            <p:cNvPr id="12" name="矩形 13"/>
            <p:cNvSpPr>
              <a:spLocks noChangeArrowheads="1"/>
            </p:cNvSpPr>
            <p:nvPr/>
          </p:nvSpPr>
          <p:spPr bwMode="auto">
            <a:xfrm>
              <a:off x="1205317" y="4492632"/>
              <a:ext cx="4591301" cy="652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各个中小学出口的上网情况和安全现状不清楚，</a:t>
              </a:r>
              <a:r>
                <a:rPr lang="zh-CN" altLang="en-US" sz="140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难以直观展现</a:t>
              </a:r>
              <a:endPara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  <p:sp>
          <p:nvSpPr>
            <p:cNvPr id="13" name="文本框 83"/>
            <p:cNvSpPr txBox="1">
              <a:spLocks noChangeArrowheads="1"/>
            </p:cNvSpPr>
            <p:nvPr/>
          </p:nvSpPr>
          <p:spPr bwMode="auto">
            <a:xfrm>
              <a:off x="1205318" y="4179156"/>
              <a:ext cx="264687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 smtClean="0">
                  <a:solidFill>
                    <a:prstClr val="white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整体网络和管理状况不可视</a:t>
              </a:r>
              <a:endParaRPr lang="zh-CN" altLang="en-US" sz="1600" b="1" dirty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4" name="椭圆 13"/>
            <p:cNvSpPr>
              <a:spLocks noChangeArrowheads="1"/>
            </p:cNvSpPr>
            <p:nvPr/>
          </p:nvSpPr>
          <p:spPr bwMode="auto">
            <a:xfrm>
              <a:off x="973045" y="4251885"/>
              <a:ext cx="196392" cy="19309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/>
          </p:spPr>
          <p:txBody>
            <a:bodyPr lIns="68580" tIns="34290" rIns="68580" bIns="3429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39366" y="232494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教育之上网可控可视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7087" y="1817795"/>
            <a:ext cx="4857888" cy="3238592"/>
          </a:xfrm>
          <a:prstGeom prst="rect">
            <a:avLst/>
          </a:prstGeom>
        </p:spPr>
      </p:pic>
      <p:grpSp>
        <p:nvGrpSpPr>
          <p:cNvPr id="27" name="组 26"/>
          <p:cNvGrpSpPr/>
          <p:nvPr/>
        </p:nvGrpSpPr>
        <p:grpSpPr>
          <a:xfrm>
            <a:off x="1506280" y="5191885"/>
            <a:ext cx="4823573" cy="938647"/>
            <a:chOff x="973045" y="4179156"/>
            <a:chExt cx="4823573" cy="938647"/>
          </a:xfrm>
        </p:grpSpPr>
        <p:sp>
          <p:nvSpPr>
            <p:cNvPr id="28" name="矩形 13"/>
            <p:cNvSpPr>
              <a:spLocks noChangeArrowheads="1"/>
            </p:cNvSpPr>
            <p:nvPr/>
          </p:nvSpPr>
          <p:spPr bwMode="auto">
            <a:xfrm>
              <a:off x="1205317" y="4492632"/>
              <a:ext cx="4591301" cy="625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学校出口带宽被滥用，影响在线教学、视频会议等业务的正常开展</a:t>
              </a:r>
            </a:p>
          </p:txBody>
        </p:sp>
        <p:sp>
          <p:nvSpPr>
            <p:cNvPr id="29" name="文本框 83"/>
            <p:cNvSpPr txBox="1">
              <a:spLocks noChangeArrowheads="1"/>
            </p:cNvSpPr>
            <p:nvPr/>
          </p:nvSpPr>
          <p:spPr bwMode="auto">
            <a:xfrm>
              <a:off x="1205318" y="4179156"/>
              <a:ext cx="162095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 smtClean="0">
                  <a:solidFill>
                    <a:prstClr val="white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上网体验难保证</a:t>
              </a:r>
              <a:endParaRPr lang="zh-CN" altLang="en-US" sz="1600" b="1" dirty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30" name="椭圆 29"/>
            <p:cNvSpPr>
              <a:spLocks noChangeArrowheads="1"/>
            </p:cNvSpPr>
            <p:nvPr/>
          </p:nvSpPr>
          <p:spPr bwMode="auto">
            <a:xfrm>
              <a:off x="973045" y="4251885"/>
              <a:ext cx="196392" cy="19309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/>
          </p:spPr>
          <p:txBody>
            <a:bodyPr lIns="68580" tIns="34290" rIns="68580" bIns="3429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381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04284" y="4379755"/>
            <a:ext cx="5185914" cy="992972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996619" y="4489483"/>
            <a:ext cx="472316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全网上网策略集中管控、统一认证，大大简化运维</a:t>
            </a:r>
            <a:endParaRPr lang="en-US" altLang="zh-CN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各个中小学单独进行流量控制，保障上网体验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281926" y="4379754"/>
            <a:ext cx="5185914" cy="992973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574261" y="4489483"/>
            <a:ext cx="472316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各中小学上网日志集中汇总至教育局，统一分析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全局展示整体上网、安全态势，便于统一监管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39366" y="232494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教育之上网可视可控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84" y="1517540"/>
            <a:ext cx="5185914" cy="287791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926" y="1517541"/>
            <a:ext cx="5185914" cy="2917077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4235207" y="751443"/>
            <a:ext cx="3721585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b="1">
                <a:solidFill>
                  <a:prstClr val="white"/>
                </a:solidFill>
                <a:latin typeface="微软雅黑" charset="-122"/>
                <a:ea typeface="微软雅黑" charset="-122"/>
              </a:rPr>
              <a:t>一屏感知全局上网态势</a:t>
            </a:r>
          </a:p>
        </p:txBody>
      </p:sp>
    </p:spTree>
    <p:extLst>
      <p:ext uri="{BB962C8B-B14F-4D97-AF65-F5344CB8AC3E}">
        <p14:creationId xmlns:p14="http://schemas.microsoft.com/office/powerpoint/2010/main" val="94445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314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3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795658" y="1446028"/>
            <a:ext cx="3805541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中信证券</a:t>
            </a:r>
            <a:endParaRPr lang="en-US" altLang="zh-CN" sz="2600" b="1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r>
              <a:rPr lang="en-US" altLang="zh-CN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——</a:t>
            </a:r>
            <a:r>
              <a:rPr lang="zh-CN" altLang="en-US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安全、合规的营业部互联网 </a:t>
            </a:r>
            <a:endParaRPr lang="zh-CN" altLang="en-US" sz="2000" dirty="0">
              <a:solidFill>
                <a:prstClr val="black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5795659" y="2385485"/>
            <a:ext cx="5230304" cy="700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中信</a:t>
            </a: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证券是中国目前</a:t>
            </a:r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国内最大的证券公司 ，需要</a:t>
            </a: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给全国各地的证券营业部提供可控制、</a:t>
            </a:r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可管理、可问责的互联网接入</a:t>
            </a: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服务。 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932969" y="3719242"/>
            <a:ext cx="1403496" cy="1403496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910569" y="4139751"/>
            <a:ext cx="144829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可控制</a:t>
            </a:r>
            <a:endParaRPr lang="zh-CN" altLang="en-US" sz="2400" dirty="0">
              <a:solidFill>
                <a:prstClr val="black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7709063" y="3719242"/>
            <a:ext cx="1403496" cy="1403496"/>
          </a:xfrm>
          <a:prstGeom prst="roundRect">
            <a:avLst/>
          </a:prstGeom>
          <a:noFill/>
          <a:ln w="63500">
            <a:solidFill>
              <a:srgbClr val="6076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720991" y="4139751"/>
            <a:ext cx="137963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可管理</a:t>
            </a:r>
            <a:endParaRPr lang="zh-CN" altLang="en-US" sz="2000" dirty="0">
              <a:solidFill>
                <a:prstClr val="black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9485157" y="3719242"/>
            <a:ext cx="1403496" cy="1403496"/>
          </a:xfrm>
          <a:prstGeom prst="round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509014" y="4139751"/>
            <a:ext cx="137963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可问责</a:t>
            </a:r>
            <a:endParaRPr lang="zh-CN" altLang="en-US" sz="3000" b="1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39366" y="232494"/>
            <a:ext cx="178869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金融之上网可视可控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864312" y="5263797"/>
            <a:ext cx="154080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网络</a:t>
            </a:r>
            <a:r>
              <a:rPr lang="zh-CN" altLang="en-US" sz="140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需安全可靠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850" y="1338768"/>
            <a:ext cx="3301994" cy="4253489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7640406" y="5263797"/>
            <a:ext cx="154080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上网行为需管控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9428429" y="5263797"/>
            <a:ext cx="154080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证监会</a:t>
            </a: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规范要求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323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3"/>
          </a:xfrm>
          <a:prstGeom prst="rect">
            <a:avLst/>
          </a:prstGeom>
          <a:solidFill>
            <a:srgbClr val="69A246"/>
          </a:solidFill>
        </p:spPr>
      </p:pic>
      <p:sp>
        <p:nvSpPr>
          <p:cNvPr id="2" name="矩形 1"/>
          <p:cNvSpPr/>
          <p:nvPr/>
        </p:nvSpPr>
        <p:spPr>
          <a:xfrm>
            <a:off x="1563089" y="1894883"/>
            <a:ext cx="2849525" cy="372139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63089" y="5155535"/>
            <a:ext cx="2849525" cy="460744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82624" y="3174721"/>
            <a:ext cx="2410453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在各个营业厅部署上网行为管理，和总部组建虚拟专用网</a:t>
            </a:r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，</a:t>
            </a: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作为专线的备份。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35684" y="5151130"/>
            <a:ext cx="2504334" cy="418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专线备份，安全可靠</a:t>
            </a:r>
            <a:endParaRPr lang="zh-CN" altLang="en-US" sz="16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671237" y="1894883"/>
            <a:ext cx="2849525" cy="3721396"/>
          </a:xfrm>
          <a:prstGeom prst="rect">
            <a:avLst/>
          </a:prstGeom>
          <a:noFill/>
          <a:ln>
            <a:solidFill>
              <a:srgbClr val="69A2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671237" y="5155535"/>
            <a:ext cx="2849525" cy="460744"/>
          </a:xfrm>
          <a:prstGeom prst="rect">
            <a:avLst/>
          </a:prstGeom>
          <a:solidFill>
            <a:srgbClr val="69A2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890772" y="3174721"/>
            <a:ext cx="2410453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识别各类交易软件，轻松实现营业部员工上网业务的管理。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843832" y="5151130"/>
            <a:ext cx="2504334" cy="418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专业识别，易管理</a:t>
            </a:r>
            <a:endParaRPr lang="zh-CN" altLang="en-US" sz="16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779386" y="1894883"/>
            <a:ext cx="2849525" cy="3721396"/>
          </a:xfrm>
          <a:prstGeom prst="rect">
            <a:avLst/>
          </a:prstGeom>
          <a:noFill/>
          <a:ln>
            <a:solidFill>
              <a:srgbClr val="6076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779386" y="5155535"/>
            <a:ext cx="2849525" cy="460744"/>
          </a:xfrm>
          <a:prstGeom prst="rect">
            <a:avLst/>
          </a:prstGeom>
          <a:solidFill>
            <a:srgbClr val="607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998921" y="3174721"/>
            <a:ext cx="2410453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全面审计各种金融交易相关应用，如各类炒股等网站；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满足证监会的规范要求。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951981" y="5151130"/>
            <a:ext cx="2504334" cy="418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全面审计，合规免责</a:t>
            </a:r>
            <a:endParaRPr lang="zh-CN" altLang="en-US" sz="16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674083" y="1103414"/>
            <a:ext cx="48438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安全、合规的</a:t>
            </a:r>
            <a:r>
              <a:rPr lang="zh-CN" altLang="en-US" sz="28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营业部互联网 </a:t>
            </a:r>
            <a:endParaRPr lang="zh-CN" altLang="en-US" sz="2800" dirty="0">
              <a:solidFill>
                <a:prstClr val="black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39366" y="232494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金融之上网可视可控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4482" y="2288163"/>
            <a:ext cx="706735" cy="633117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3945" y="2242666"/>
            <a:ext cx="724110" cy="72411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18210" y="2260141"/>
            <a:ext cx="571874" cy="68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277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/>
          <p:cNvSpPr txBox="1">
            <a:spLocks noChangeArrowheads="1"/>
          </p:cNvSpPr>
          <p:nvPr/>
        </p:nvSpPr>
        <p:spPr bwMode="auto">
          <a:xfrm>
            <a:off x="918450" y="2950567"/>
            <a:ext cx="5362429" cy="1608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000" b="1" dirty="0" smtClean="0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AC</a:t>
            </a:r>
            <a:r>
              <a:rPr lang="zh-CN" altLang="en-US" sz="3000" b="1" dirty="0" smtClean="0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成功案例</a:t>
            </a:r>
            <a:r>
              <a:rPr lang="zh-CN" altLang="en-US" sz="3000" b="1" dirty="0" smtClean="0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集</a:t>
            </a:r>
            <a:endParaRPr lang="en-US" altLang="zh-CN" sz="3000" b="1" dirty="0" smtClean="0">
              <a:solidFill>
                <a:srgbClr val="1B4F85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eaLnBrk="1" hangingPunct="1"/>
            <a:r>
              <a:rPr lang="en-US" altLang="zh-CN" sz="2000" b="1" dirty="0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http://200.200.1.200/</a:t>
            </a:r>
            <a:r>
              <a:rPr lang="en-US" altLang="zh-CN" sz="2000" b="1" dirty="0" err="1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cms</a:t>
            </a:r>
            <a:r>
              <a:rPr lang="en-US" altLang="zh-CN" sz="2000" b="1" dirty="0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/plus/</a:t>
            </a:r>
            <a:r>
              <a:rPr lang="en-US" altLang="zh-CN" sz="2000" b="1" dirty="0" err="1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view.php?aid</a:t>
            </a:r>
            <a:r>
              <a:rPr lang="en-US" altLang="zh-CN" sz="2000" b="1" dirty="0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=6813</a:t>
            </a:r>
            <a:endParaRPr lang="en-US" altLang="zh-CN" sz="2000" b="1" dirty="0" smtClean="0">
              <a:solidFill>
                <a:srgbClr val="1B4F85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eaLnBrk="1" hangingPunct="1"/>
            <a:r>
              <a:rPr lang="zh-CN" altLang="en-US" sz="3000" b="1" dirty="0" smtClean="0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区域本地的</a:t>
            </a:r>
            <a:r>
              <a:rPr lang="en-US" altLang="zh-CN" sz="3000" b="1" dirty="0" smtClean="0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AC</a:t>
            </a:r>
            <a:r>
              <a:rPr lang="zh-CN" altLang="en-US" sz="3000" b="1" dirty="0" smtClean="0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案例集</a:t>
            </a:r>
            <a:endParaRPr lang="zh-CN" altLang="en-US" sz="3000" b="1" dirty="0">
              <a:solidFill>
                <a:srgbClr val="1B4F85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文本框 14"/>
          <p:cNvSpPr txBox="1">
            <a:spLocks noChangeArrowheads="1"/>
          </p:cNvSpPr>
          <p:nvPr/>
        </p:nvSpPr>
        <p:spPr bwMode="auto">
          <a:xfrm>
            <a:off x="918450" y="2162840"/>
            <a:ext cx="1193479" cy="377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000" smtClean="0">
                <a:solidFill>
                  <a:srgbClr val="1B4F85"/>
                </a:solidFill>
                <a:latin typeface="微软雅黑" pitchFamily="34" charset="-122"/>
                <a:ea typeface="微软雅黑" pitchFamily="34" charset="-122"/>
              </a:rPr>
              <a:t>学习文档</a:t>
            </a:r>
            <a:endParaRPr lang="zh-CN" altLang="en-US" sz="2000" dirty="0">
              <a:solidFill>
                <a:srgbClr val="1B4F8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814" y="979917"/>
            <a:ext cx="3586787" cy="5255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86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808" y="595733"/>
            <a:ext cx="9945665" cy="484617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38149" y="1929469"/>
            <a:ext cx="507328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000" b="1" dirty="0" smtClean="0">
                <a:solidFill>
                  <a:srgbClr val="1B4F85"/>
                </a:solidFill>
                <a:latin typeface="微软雅黑" charset="-122"/>
                <a:ea typeface="微软雅黑" charset="-122"/>
              </a:rPr>
              <a:t>THANK YOU</a:t>
            </a:r>
            <a:endParaRPr lang="zh-CN" altLang="en-US" sz="5000" b="1" dirty="0">
              <a:solidFill>
                <a:srgbClr val="1B4F85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38150" y="2791243"/>
            <a:ext cx="24689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1B4F85"/>
                </a:solidFill>
                <a:latin typeface="微软雅黑" charset="-122"/>
                <a:ea typeface="微软雅黑" charset="-122"/>
              </a:rPr>
              <a:t>Thanks </a:t>
            </a:r>
            <a:r>
              <a:rPr lang="en-US" altLang="zh-CN" smtClean="0">
                <a:solidFill>
                  <a:srgbClr val="1B4F85"/>
                </a:solidFill>
                <a:latin typeface="微软雅黑" charset="-122"/>
                <a:ea typeface="微软雅黑" charset="-122"/>
              </a:rPr>
              <a:t>for watching</a:t>
            </a:r>
            <a:endParaRPr lang="zh-CN" altLang="en-US" dirty="0">
              <a:solidFill>
                <a:srgbClr val="1B4F85"/>
              </a:solidFill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8151" y="719300"/>
            <a:ext cx="1806075" cy="623467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946255" y="562911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深圳市南山区学苑大道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1001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号南山智园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A1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栋</a:t>
            </a:r>
            <a:endParaRPr lang="en-US" altLang="zh-CN" sz="12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Shenzhen </a:t>
            </a:r>
            <a:r>
              <a:rPr lang="en-US" altLang="zh-CN" sz="1200" dirty="0" err="1" smtClean="0">
                <a:latin typeface="微软雅黑" pitchFamily="34" charset="-122"/>
                <a:ea typeface="微软雅黑" pitchFamily="34" charset="-122"/>
              </a:rPr>
              <a:t>nanshan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 district 1001 </a:t>
            </a:r>
            <a:r>
              <a:rPr lang="en-US" altLang="zh-CN" sz="1200" dirty="0" err="1" smtClean="0">
                <a:latin typeface="微软雅黑" pitchFamily="34" charset="-122"/>
                <a:ea typeface="微软雅黑" pitchFamily="34" charset="-122"/>
              </a:rPr>
              <a:t>xueyuan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 avenue 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of </a:t>
            </a:r>
            <a:r>
              <a:rPr lang="en-US" altLang="zh-CN" sz="1200" dirty="0" err="1" smtClean="0">
                <a:latin typeface="微软雅黑" pitchFamily="34" charset="-122"/>
                <a:ea typeface="微软雅黑" pitchFamily="34" charset="-122"/>
              </a:rPr>
              <a:t>nanshan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 garden A1 building</a:t>
            </a:r>
            <a:endParaRPr lang="zh-CN" altLang="en-US" sz="1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288226" y="5629116"/>
            <a:ext cx="6096000" cy="5355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>
                <a:latin typeface="微软雅黑" pitchFamily="34" charset="-122"/>
                <a:ea typeface="微软雅黑" pitchFamily="34" charset="-122"/>
              </a:rPr>
              <a:t>0755-86627888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200" dirty="0" err="1">
                <a:latin typeface="微软雅黑" pitchFamily="34" charset="-122"/>
                <a:ea typeface="微软雅黑" pitchFamily="34" charset="-122"/>
              </a:rPr>
              <a:t>market@sangfor.com.cn</a:t>
            </a:r>
            <a:endParaRPr lang="zh-CN" altLang="en-US" sz="12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696968" y="5629116"/>
            <a:ext cx="1687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en-US" altLang="zh-CN" sz="1200">
                <a:latin typeface="微软雅黑" pitchFamily="34" charset="-122"/>
                <a:ea typeface="微软雅黑" pitchFamily="34" charset="-122"/>
              </a:rPr>
              <a:t>www.sangfor.com.cn</a:t>
            </a:r>
            <a:endParaRPr lang="en-US" altLang="zh-CN" sz="12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720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840" y="923458"/>
            <a:ext cx="7620000" cy="7340880"/>
          </a:xfrm>
          <a:prstGeom prst="rect">
            <a:avLst/>
          </a:prstGeom>
        </p:spPr>
      </p:pic>
      <p:sp>
        <p:nvSpPr>
          <p:cNvPr id="2" name="文本框 13"/>
          <p:cNvSpPr txBox="1"/>
          <p:nvPr/>
        </p:nvSpPr>
        <p:spPr>
          <a:xfrm>
            <a:off x="5217595" y="2850438"/>
            <a:ext cx="416560" cy="1331134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4100" b="1" dirty="0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</a:p>
          <a:p>
            <a:pPr eaLnBrk="1" hangingPunct="1"/>
            <a:r>
              <a:rPr lang="en-US" altLang="zh-CN" sz="4100" b="1" dirty="0" smtClean="0">
                <a:solidFill>
                  <a:srgbClr val="A6A6A6"/>
                </a:solidFill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endParaRPr lang="en-US" altLang="zh-CN" sz="4100" b="1" dirty="0">
              <a:solidFill>
                <a:srgbClr val="A6A6A6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Box 23"/>
          <p:cNvSpPr txBox="1">
            <a:spLocks noChangeArrowheads="1"/>
          </p:cNvSpPr>
          <p:nvPr/>
        </p:nvSpPr>
        <p:spPr bwMode="auto">
          <a:xfrm>
            <a:off x="1488076" y="3145439"/>
            <a:ext cx="1881028" cy="530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sz="3000" b="1" dirty="0">
                <a:solidFill>
                  <a:srgbClr val="1B4F85"/>
                </a:solidFill>
                <a:latin typeface="Microsoft YaHei" charset="-122"/>
                <a:ea typeface="Microsoft YaHei" charset="-122"/>
                <a:cs typeface="Microsoft YaHei" charset="-122"/>
              </a:rPr>
              <a:t>Contents</a:t>
            </a:r>
            <a:endParaRPr lang="zh-CN" altLang="en-US" sz="3000" b="1" dirty="0">
              <a:solidFill>
                <a:srgbClr val="1B4F85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文本框 14"/>
          <p:cNvSpPr txBox="1">
            <a:spLocks noChangeArrowheads="1"/>
          </p:cNvSpPr>
          <p:nvPr/>
        </p:nvSpPr>
        <p:spPr bwMode="auto">
          <a:xfrm>
            <a:off x="5634155" y="3051974"/>
            <a:ext cx="3247397" cy="377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000" dirty="0" smtClean="0">
                <a:solidFill>
                  <a:srgbClr val="1B4F85"/>
                </a:solidFill>
                <a:latin typeface="微软雅黑" pitchFamily="34" charset="-122"/>
                <a:ea typeface="微软雅黑" pitchFamily="34" charset="-122"/>
              </a:rPr>
              <a:t>具体的成功案例</a:t>
            </a:r>
            <a:endParaRPr lang="zh-CN" altLang="en-US" sz="2000" dirty="0">
              <a:solidFill>
                <a:srgbClr val="1B4F8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文本框 15"/>
          <p:cNvSpPr txBox="1"/>
          <p:nvPr/>
        </p:nvSpPr>
        <p:spPr>
          <a:xfrm>
            <a:off x="5634155" y="3676354"/>
            <a:ext cx="3655502" cy="377026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>
              <a:buFont typeface="Arial" pitchFamily="34" charset="0"/>
              <a:buNone/>
              <a:defRPr/>
            </a:pPr>
            <a:r>
              <a:rPr lang="zh-CN" altLang="en-US" sz="2000" smtClean="0">
                <a:solidFill>
                  <a:schemeClr val="bg1">
                    <a:lumMod val="65000"/>
                  </a:schemeClr>
                </a:solidFill>
                <a:latin typeface="微软雅黑" charset="0"/>
                <a:ea typeface="微软雅黑" charset="0"/>
              </a:rPr>
              <a:t>相关学习文档：</a:t>
            </a:r>
            <a:r>
              <a:rPr lang="en-US" altLang="zh-CN" sz="2000" dirty="0" smtClean="0">
                <a:solidFill>
                  <a:schemeClr val="bg1">
                    <a:lumMod val="65000"/>
                  </a:schemeClr>
                </a:solidFill>
                <a:latin typeface="微软雅黑" charset="0"/>
                <a:ea typeface="微软雅黑" charset="0"/>
              </a:rPr>
              <a:t>AC</a:t>
            </a:r>
            <a:r>
              <a:rPr lang="zh-CN" altLang="en-US" sz="2000" dirty="0" smtClean="0">
                <a:solidFill>
                  <a:schemeClr val="bg1">
                    <a:lumMod val="65000"/>
                  </a:schemeClr>
                </a:solidFill>
                <a:latin typeface="微软雅黑" charset="0"/>
                <a:ea typeface="微软雅黑" charset="0"/>
              </a:rPr>
              <a:t>的案例集</a:t>
            </a:r>
            <a:endParaRPr lang="zh-CN" altLang="en-US" sz="2000" dirty="0">
              <a:solidFill>
                <a:schemeClr val="bg1">
                  <a:lumMod val="65000"/>
                </a:schemeClr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9405" y="222403"/>
            <a:ext cx="1557947" cy="53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4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8"/>
          <p:cNvSpPr txBox="1">
            <a:spLocks noChangeArrowheads="1"/>
          </p:cNvSpPr>
          <p:nvPr/>
        </p:nvSpPr>
        <p:spPr bwMode="auto">
          <a:xfrm>
            <a:off x="817760" y="1283967"/>
            <a:ext cx="4540345" cy="777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sz="2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海康威视</a:t>
            </a:r>
            <a:endParaRPr lang="en-US" altLang="zh-CN" sz="2600" b="1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r>
              <a:rPr lang="en-US" altLang="zh-CN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——</a:t>
            </a:r>
            <a:r>
              <a:rPr lang="zh-CN" altLang="en-US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打造统一细致的上网行为管理体系</a:t>
            </a:r>
            <a:endParaRPr lang="zh-CN" altLang="en-US" sz="2000" dirty="0">
              <a:solidFill>
                <a:prstClr val="black"/>
              </a:solidFill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6499773" y="2924842"/>
            <a:ext cx="4748923" cy="2026057"/>
            <a:chOff x="4283868" y="2267151"/>
            <a:chExt cx="3040475" cy="2026057"/>
          </a:xfrm>
        </p:grpSpPr>
        <p:sp>
          <p:nvSpPr>
            <p:cNvPr id="5" name="矩形 13"/>
            <p:cNvSpPr>
              <a:spLocks noChangeArrowheads="1"/>
            </p:cNvSpPr>
            <p:nvPr/>
          </p:nvSpPr>
          <p:spPr bwMode="auto">
            <a:xfrm>
              <a:off x="4283868" y="2585048"/>
              <a:ext cx="3040475" cy="1708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1.</a:t>
              </a: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 公司初期对企业上网管理持开放态度，以适应公司快速发展，但存在隐患。</a:t>
              </a:r>
              <a:endParaRPr lang="en-US" altLang="zh-CN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2.</a:t>
              </a: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 近些年，集团公司规模不断扩大，上网风险也被放大。</a:t>
              </a:r>
              <a:endParaRPr lang="en-US" altLang="zh-CN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3.</a:t>
              </a: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 全国逐渐发展多个分部，各个分公司上网管理建设不同步，管控制度参差不齐。</a:t>
              </a:r>
              <a:endPara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  <p:sp>
          <p:nvSpPr>
            <p:cNvPr id="6" name="文本框 83"/>
            <p:cNvSpPr txBox="1">
              <a:spLocks noChangeArrowheads="1"/>
            </p:cNvSpPr>
            <p:nvPr/>
          </p:nvSpPr>
          <p:spPr bwMode="auto">
            <a:xfrm>
              <a:off x="4283868" y="2267151"/>
              <a:ext cx="105731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 smtClean="0">
                  <a:solidFill>
                    <a:prstClr val="white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信息化建设背景</a:t>
              </a:r>
              <a:endParaRPr lang="zh-CN" altLang="en-US" sz="1600" b="1" dirty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339366" y="232494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企业之上网可视可控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  <p:sp>
        <p:nvSpPr>
          <p:cNvPr id="11" name="矩形 13"/>
          <p:cNvSpPr>
            <a:spLocks noChangeArrowheads="1"/>
          </p:cNvSpPr>
          <p:nvPr/>
        </p:nvSpPr>
        <p:spPr bwMode="auto">
          <a:xfrm>
            <a:off x="817760" y="2186178"/>
            <a:ext cx="537984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海康威视作为中国监控行业的领头羊，营销和服务网络覆盖全球。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60" y="3049918"/>
            <a:ext cx="5088663" cy="1670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3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3"/>
          </a:xfrm>
          <a:prstGeom prst="rect">
            <a:avLst/>
          </a:prstGeom>
        </p:spPr>
      </p:pic>
      <p:cxnSp>
        <p:nvCxnSpPr>
          <p:cNvPr id="9" name="直线连接符 8"/>
          <p:cNvCxnSpPr/>
          <p:nvPr/>
        </p:nvCxnSpPr>
        <p:spPr>
          <a:xfrm flipH="1">
            <a:off x="-128016" y="2915592"/>
            <a:ext cx="12448032" cy="0"/>
          </a:xfrm>
          <a:prstGeom prst="line">
            <a:avLst/>
          </a:prstGeom>
          <a:ln w="19050">
            <a:solidFill>
              <a:srgbClr val="6076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11"/>
          <p:cNvSpPr>
            <a:spLocks noChangeArrowheads="1"/>
          </p:cNvSpPr>
          <p:nvPr/>
        </p:nvSpPr>
        <p:spPr bwMode="auto">
          <a:xfrm>
            <a:off x="1460016" y="2465554"/>
            <a:ext cx="891231" cy="876275"/>
          </a:xfrm>
          <a:prstGeom prst="ellipse">
            <a:avLst/>
          </a:prstGeom>
          <a:solidFill>
            <a:srgbClr val="69A246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3746" y="2666150"/>
            <a:ext cx="461132" cy="413096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709086" y="4236143"/>
            <a:ext cx="2410453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建立集团总部与各分部统一的上网行为管理体系；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集中管理，统一管控策略。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62145" y="3381690"/>
            <a:ext cx="2504334" cy="787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集团统一化管理</a:t>
            </a:r>
            <a:endParaRPr lang="en-US" altLang="zh-CN" sz="1600" b="1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规范化、体系化</a:t>
            </a:r>
            <a:endParaRPr lang="zh-CN" altLang="en-US" sz="1600" b="1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1" name="椭圆 11"/>
          <p:cNvSpPr>
            <a:spLocks noChangeArrowheads="1"/>
          </p:cNvSpPr>
          <p:nvPr/>
        </p:nvSpPr>
        <p:spPr bwMode="auto">
          <a:xfrm>
            <a:off x="4262060" y="2465554"/>
            <a:ext cx="891231" cy="876275"/>
          </a:xfrm>
          <a:prstGeom prst="ellipse">
            <a:avLst/>
          </a:prstGeom>
          <a:solidFill>
            <a:srgbClr val="607695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2508" y="2651804"/>
            <a:ext cx="398332" cy="503773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3496878" y="4236143"/>
            <a:ext cx="241045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结合集团</a:t>
            </a:r>
            <a:r>
              <a:rPr lang="en-US" altLang="zh-CN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AD</a:t>
            </a: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域，实现无感知上网认证，行为定位至个人；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全面审计员工上网行为，安全问题可溯源。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449937" y="3381690"/>
            <a:ext cx="2504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行为实名审计</a:t>
            </a:r>
            <a:endParaRPr lang="en-US" altLang="zh-CN" sz="1600" b="1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安全问题可溯源</a:t>
            </a:r>
            <a:endParaRPr lang="zh-CN" altLang="en-US" sz="1600" b="1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8" name="椭圆 11"/>
          <p:cNvSpPr>
            <a:spLocks noChangeArrowheads="1"/>
          </p:cNvSpPr>
          <p:nvPr/>
        </p:nvSpPr>
        <p:spPr bwMode="auto">
          <a:xfrm>
            <a:off x="7056853" y="2465554"/>
            <a:ext cx="891231" cy="876275"/>
          </a:xfrm>
          <a:prstGeom prst="ellipse">
            <a:avLst/>
          </a:prstGeom>
          <a:solidFill>
            <a:srgbClr val="00B0F0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441" y="2622335"/>
            <a:ext cx="456911" cy="456911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6284670" y="4236143"/>
            <a:ext cx="241045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限制有风险的上网行为（网盘上传资料等）；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放通正常业务需要的上网行为（网盘下载资料）。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237729" y="3381690"/>
            <a:ext cx="25043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行为细分管控</a:t>
            </a:r>
            <a:endParaRPr lang="en-US" altLang="zh-CN" sz="1600" b="1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安全高效并重</a:t>
            </a:r>
            <a:endParaRPr lang="zh-CN" altLang="en-US" sz="1600" b="1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2" name="椭圆 11"/>
          <p:cNvSpPr>
            <a:spLocks noChangeArrowheads="1"/>
          </p:cNvSpPr>
          <p:nvPr/>
        </p:nvSpPr>
        <p:spPr bwMode="auto">
          <a:xfrm>
            <a:off x="9833844" y="2465554"/>
            <a:ext cx="891231" cy="876275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62304" y="2703811"/>
            <a:ext cx="452442" cy="423562"/>
          </a:xfrm>
          <a:prstGeom prst="rect">
            <a:avLst/>
          </a:prstGeom>
        </p:spPr>
      </p:pic>
      <p:sp>
        <p:nvSpPr>
          <p:cNvPr id="33" name="矩形 32"/>
          <p:cNvSpPr/>
          <p:nvPr/>
        </p:nvSpPr>
        <p:spPr>
          <a:xfrm>
            <a:off x="9072463" y="4236143"/>
            <a:ext cx="241045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收集各公司的上网数据，进行个性化统计分析；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提供给不同部门主管，为管理和业务决策提供数据支持。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9025522" y="3381690"/>
            <a:ext cx="2504334" cy="787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上网数据统计</a:t>
            </a:r>
            <a:endParaRPr lang="en-US" altLang="zh-CN" sz="1600" b="1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管理决策的数据支撑</a:t>
            </a:r>
            <a:endParaRPr lang="zh-CN" altLang="en-US" sz="1600" b="1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473407" y="1211575"/>
            <a:ext cx="524518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600" b="1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打造统一细致的上网行为管理体系</a:t>
            </a:r>
          </a:p>
        </p:txBody>
      </p:sp>
      <p:sp>
        <p:nvSpPr>
          <p:cNvPr id="25" name="矩形 24"/>
          <p:cNvSpPr/>
          <p:nvPr/>
        </p:nvSpPr>
        <p:spPr>
          <a:xfrm>
            <a:off x="339366" y="232494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企业之上网可视可控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8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74278" y="1273143"/>
            <a:ext cx="3836944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新浪</a:t>
            </a:r>
            <a:endParaRPr lang="en-US" altLang="zh-CN" sz="2600" b="1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r>
              <a:rPr lang="en-US" altLang="zh-CN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——</a:t>
            </a:r>
            <a:r>
              <a:rPr lang="zh-CN" altLang="en-US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构建安全合规的互联网环境</a:t>
            </a:r>
            <a:endParaRPr lang="zh-CN" altLang="en-US" sz="2000" dirty="0">
              <a:solidFill>
                <a:prstClr val="black"/>
              </a:solidFill>
            </a:endParaRPr>
          </a:p>
        </p:txBody>
      </p:sp>
      <p:sp>
        <p:nvSpPr>
          <p:cNvPr id="4" name="矩形 13"/>
          <p:cNvSpPr>
            <a:spLocks noChangeArrowheads="1"/>
          </p:cNvSpPr>
          <p:nvPr/>
        </p:nvSpPr>
        <p:spPr bwMode="auto">
          <a:xfrm>
            <a:off x="1374277" y="2257309"/>
            <a:ext cx="4435315" cy="65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新浪</a:t>
            </a: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公司作为一</a:t>
            </a:r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家服务于中国及全球华人社群的网络媒体</a:t>
            </a: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公司，自身非常重视互联网管理建设。</a:t>
            </a:r>
            <a:endParaRPr lang="en-US" altLang="zh-CN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1374278" y="3353325"/>
            <a:ext cx="4435314" cy="1258350"/>
            <a:chOff x="973045" y="2935139"/>
            <a:chExt cx="3615450" cy="1258350"/>
          </a:xfrm>
        </p:grpSpPr>
        <p:sp>
          <p:nvSpPr>
            <p:cNvPr id="8" name="矩形 13"/>
            <p:cNvSpPr>
              <a:spLocks noChangeArrowheads="1"/>
            </p:cNvSpPr>
            <p:nvPr/>
          </p:nvSpPr>
          <p:spPr bwMode="auto">
            <a:xfrm>
              <a:off x="973045" y="3260926"/>
              <a:ext cx="3615450" cy="932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URL</a:t>
              </a: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审计和发帖审计要求详细审计；</a:t>
              </a:r>
              <a:endParaRPr lang="en-US" altLang="zh-CN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内部上网记录需留存</a:t>
              </a:r>
              <a:r>
                <a: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3</a:t>
              </a: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年（国家监管部门有要求）；</a:t>
              </a:r>
              <a:endParaRPr lang="en-US" altLang="zh-CN" sz="1400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  <p:sp>
          <p:nvSpPr>
            <p:cNvPr id="9" name="文本框 83"/>
            <p:cNvSpPr txBox="1">
              <a:spLocks noChangeArrowheads="1"/>
            </p:cNvSpPr>
            <p:nvPr/>
          </p:nvSpPr>
          <p:spPr bwMode="auto">
            <a:xfrm>
              <a:off x="1205318" y="2935139"/>
              <a:ext cx="162095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 smtClean="0">
                  <a:solidFill>
                    <a:prstClr val="white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严格的审计要求</a:t>
              </a:r>
              <a:endParaRPr lang="zh-CN" altLang="en-US" sz="1600" b="1" dirty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0" name="椭圆 9"/>
            <p:cNvSpPr>
              <a:spLocks noChangeArrowheads="1"/>
            </p:cNvSpPr>
            <p:nvPr/>
          </p:nvSpPr>
          <p:spPr bwMode="auto">
            <a:xfrm>
              <a:off x="973045" y="3007868"/>
              <a:ext cx="196392" cy="193096"/>
            </a:xfrm>
            <a:prstGeom prst="ellipse">
              <a:avLst/>
            </a:prstGeom>
            <a:solidFill>
              <a:srgbClr val="69A246"/>
            </a:solidFill>
            <a:ln>
              <a:noFill/>
            </a:ln>
            <a:extLst/>
          </p:spPr>
          <p:txBody>
            <a:bodyPr lIns="68580" tIns="34290" rIns="68580" bIns="3429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1" name="组 10"/>
          <p:cNvGrpSpPr/>
          <p:nvPr/>
        </p:nvGrpSpPr>
        <p:grpSpPr>
          <a:xfrm>
            <a:off x="1374278" y="4592559"/>
            <a:ext cx="4435314" cy="958788"/>
            <a:chOff x="973045" y="4179156"/>
            <a:chExt cx="3615450" cy="958788"/>
          </a:xfrm>
        </p:grpSpPr>
        <p:sp>
          <p:nvSpPr>
            <p:cNvPr id="12" name="矩形 13"/>
            <p:cNvSpPr>
              <a:spLocks noChangeArrowheads="1"/>
            </p:cNvSpPr>
            <p:nvPr/>
          </p:nvSpPr>
          <p:spPr bwMode="auto">
            <a:xfrm>
              <a:off x="973045" y="4485458"/>
              <a:ext cx="3615450" cy="652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数据信息资产高度集中，微博等网络媒体行业竞争激烈，一旦出现泄密，损失严重。</a:t>
              </a:r>
              <a:endParaRPr lang="en-US" altLang="zh-CN" sz="1400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  <p:sp>
          <p:nvSpPr>
            <p:cNvPr id="13" name="文本框 83"/>
            <p:cNvSpPr txBox="1">
              <a:spLocks noChangeArrowheads="1"/>
            </p:cNvSpPr>
            <p:nvPr/>
          </p:nvSpPr>
          <p:spPr bwMode="auto">
            <a:xfrm>
              <a:off x="1205318" y="4179156"/>
              <a:ext cx="115406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 smtClean="0">
                  <a:solidFill>
                    <a:prstClr val="white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数据信息风险</a:t>
              </a:r>
              <a:endParaRPr lang="zh-CN" altLang="en-US" sz="1600" b="1" dirty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4" name="椭圆 13"/>
            <p:cNvSpPr>
              <a:spLocks noChangeArrowheads="1"/>
            </p:cNvSpPr>
            <p:nvPr/>
          </p:nvSpPr>
          <p:spPr bwMode="auto">
            <a:xfrm>
              <a:off x="973045" y="4251885"/>
              <a:ext cx="196392" cy="19309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/>
          </p:spPr>
          <p:txBody>
            <a:bodyPr lIns="68580" tIns="34290" rIns="68580" bIns="3429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39366" y="232494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企业之上网可视可控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49872"/>
            <a:ext cx="6096000" cy="263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62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>
            <a:spLocks noChangeArrowheads="1"/>
          </p:cNvSpPr>
          <p:nvPr/>
        </p:nvSpPr>
        <p:spPr bwMode="auto">
          <a:xfrm>
            <a:off x="7008495" y="2052292"/>
            <a:ext cx="3287316" cy="3232152"/>
          </a:xfrm>
          <a:prstGeom prst="ellips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椭圆 2"/>
          <p:cNvSpPr>
            <a:spLocks noChangeArrowheads="1"/>
          </p:cNvSpPr>
          <p:nvPr/>
        </p:nvSpPr>
        <p:spPr bwMode="auto">
          <a:xfrm>
            <a:off x="6405443" y="3479138"/>
            <a:ext cx="1206104" cy="118586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4" name="椭圆 11"/>
          <p:cNvSpPr>
            <a:spLocks noChangeArrowheads="1"/>
          </p:cNvSpPr>
          <p:nvPr/>
        </p:nvSpPr>
        <p:spPr bwMode="auto">
          <a:xfrm>
            <a:off x="8486655" y="1531416"/>
            <a:ext cx="1206104" cy="1185864"/>
          </a:xfrm>
          <a:prstGeom prst="ellipse">
            <a:avLst/>
          </a:prstGeom>
          <a:solidFill>
            <a:srgbClr val="69A246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椭圆 12"/>
          <p:cNvSpPr>
            <a:spLocks noChangeArrowheads="1"/>
          </p:cNvSpPr>
          <p:nvPr/>
        </p:nvSpPr>
        <p:spPr bwMode="auto">
          <a:xfrm>
            <a:off x="9089707" y="4400206"/>
            <a:ext cx="1206104" cy="1185863"/>
          </a:xfrm>
          <a:prstGeom prst="ellipse">
            <a:avLst/>
          </a:prstGeom>
          <a:solidFill>
            <a:srgbClr val="00B0F0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74278" y="1273143"/>
            <a:ext cx="590028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高效、安全、合规的互联网环境</a:t>
            </a:r>
            <a:endParaRPr lang="zh-CN" altLang="en-US" sz="2600" b="1" dirty="0">
              <a:solidFill>
                <a:prstClr val="black"/>
              </a:solidFill>
            </a:endParaRPr>
          </a:p>
        </p:txBody>
      </p:sp>
      <p:sp>
        <p:nvSpPr>
          <p:cNvPr id="8" name="矩形 13"/>
          <p:cNvSpPr>
            <a:spLocks noChangeArrowheads="1"/>
          </p:cNvSpPr>
          <p:nvPr/>
        </p:nvSpPr>
        <p:spPr bwMode="auto">
          <a:xfrm>
            <a:off x="1738553" y="2365095"/>
            <a:ext cx="3615450" cy="65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封堵无关的互联网应用，保障关键业务带宽，业务整体高效运行。</a:t>
            </a:r>
            <a:endParaRPr lang="en-US" altLang="zh-CN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9" name="文本框 83"/>
          <p:cNvSpPr txBox="1">
            <a:spLocks noChangeArrowheads="1"/>
          </p:cNvSpPr>
          <p:nvPr/>
        </p:nvSpPr>
        <p:spPr bwMode="auto">
          <a:xfrm>
            <a:off x="1738553" y="2051619"/>
            <a:ext cx="285206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 b="1" dirty="0" smtClean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rPr>
              <a:t>封堵无关应用，业务高效运行</a:t>
            </a:r>
            <a:endParaRPr lang="zh-CN" altLang="en-US" sz="1600" b="1" dirty="0">
              <a:solidFill>
                <a:prstClr val="whit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" name="椭圆 10"/>
          <p:cNvSpPr>
            <a:spLocks noChangeArrowheads="1"/>
          </p:cNvSpPr>
          <p:nvPr/>
        </p:nvSpPr>
        <p:spPr bwMode="auto">
          <a:xfrm>
            <a:off x="1506280" y="2124348"/>
            <a:ext cx="196392" cy="193096"/>
          </a:xfrm>
          <a:prstGeom prst="ellipse">
            <a:avLst/>
          </a:prstGeom>
          <a:solidFill>
            <a:srgbClr val="314DA4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2" name="矩形 13"/>
          <p:cNvSpPr>
            <a:spLocks noChangeArrowheads="1"/>
          </p:cNvSpPr>
          <p:nvPr/>
        </p:nvSpPr>
        <p:spPr bwMode="auto">
          <a:xfrm>
            <a:off x="1738553" y="3586812"/>
            <a:ext cx="3872538" cy="65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加强审计网页访问和发帖等行为；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独立日志系统，满足业务</a:t>
            </a:r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和监管</a:t>
            </a: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部门审计要求。</a:t>
            </a:r>
            <a:endParaRPr lang="en-US" altLang="zh-CN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3" name="文本框 83"/>
          <p:cNvSpPr txBox="1">
            <a:spLocks noChangeArrowheads="1"/>
          </p:cNvSpPr>
          <p:nvPr/>
        </p:nvSpPr>
        <p:spPr bwMode="auto">
          <a:xfrm>
            <a:off x="1738553" y="3273336"/>
            <a:ext cx="244169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 b="1" dirty="0" smtClean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全面行为审计，轻松合规</a:t>
            </a:r>
            <a:endParaRPr lang="zh-CN" altLang="en-US" sz="1600" b="1" dirty="0">
              <a:solidFill>
                <a:prstClr val="whit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" name="椭圆 13"/>
          <p:cNvSpPr>
            <a:spLocks noChangeArrowheads="1"/>
          </p:cNvSpPr>
          <p:nvPr/>
        </p:nvSpPr>
        <p:spPr bwMode="auto">
          <a:xfrm>
            <a:off x="1506280" y="3346065"/>
            <a:ext cx="196392" cy="193096"/>
          </a:xfrm>
          <a:prstGeom prst="ellipse">
            <a:avLst/>
          </a:prstGeom>
          <a:solidFill>
            <a:srgbClr val="69A246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矩形 13"/>
          <p:cNvSpPr>
            <a:spLocks noChangeArrowheads="1"/>
          </p:cNvSpPr>
          <p:nvPr/>
        </p:nvSpPr>
        <p:spPr bwMode="auto">
          <a:xfrm>
            <a:off x="1738553" y="4808528"/>
            <a:ext cx="3615450" cy="65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审计各种外发文件行为（邮件、</a:t>
            </a:r>
            <a:r>
              <a:rPr lang="en-US" altLang="zh-CN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QQ</a:t>
            </a: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等）；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分析日志，多次定位泄密人员，内部警示。</a:t>
            </a:r>
            <a:endParaRPr lang="en-US" altLang="zh-CN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6" name="文本框 83"/>
          <p:cNvSpPr txBox="1">
            <a:spLocks noChangeArrowheads="1"/>
          </p:cNvSpPr>
          <p:nvPr/>
        </p:nvSpPr>
        <p:spPr bwMode="auto">
          <a:xfrm>
            <a:off x="1738553" y="4495052"/>
            <a:ext cx="244169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512763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51276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1600" b="1" dirty="0" smtClean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rPr>
              <a:t>日志分析，定位泄密内鬼</a:t>
            </a:r>
            <a:endParaRPr lang="zh-CN" altLang="en-US" sz="1600" b="1" dirty="0">
              <a:solidFill>
                <a:prstClr val="whit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" name="椭圆 16"/>
          <p:cNvSpPr>
            <a:spLocks noChangeArrowheads="1"/>
          </p:cNvSpPr>
          <p:nvPr/>
        </p:nvSpPr>
        <p:spPr bwMode="auto">
          <a:xfrm>
            <a:off x="1506280" y="4567781"/>
            <a:ext cx="196392" cy="193096"/>
          </a:xfrm>
          <a:prstGeom prst="ellipse">
            <a:avLst/>
          </a:prstGeom>
          <a:solidFill>
            <a:srgbClr val="00B0F0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4703" y="4760877"/>
            <a:ext cx="436112" cy="584786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339366" y="232494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企业之上网可视可控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4945" y="3841180"/>
            <a:ext cx="707100" cy="46178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0623" y="1842805"/>
            <a:ext cx="718167" cy="56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43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795658" y="1446028"/>
            <a:ext cx="3805541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广州斗鱼</a:t>
            </a:r>
            <a:endParaRPr lang="en-US" altLang="zh-CN" sz="2600" b="1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r>
              <a:rPr lang="en-US" altLang="zh-CN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——</a:t>
            </a:r>
            <a:r>
              <a:rPr lang="zh-CN" altLang="en-US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绿色、流畅的网络视频服务</a:t>
            </a:r>
            <a:endParaRPr lang="zh-CN" altLang="en-US" sz="2000" dirty="0">
              <a:solidFill>
                <a:prstClr val="black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5795659" y="2385485"/>
            <a:ext cx="5230304" cy="700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广州斗鱼公司致力于为全国用户，提供最优质的视</a:t>
            </a:r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频直播和赛事直播</a:t>
            </a: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服务。</a:t>
            </a:r>
            <a:endParaRPr lang="en-US" altLang="zh-CN" sz="1400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932969" y="3719242"/>
            <a:ext cx="1403496" cy="1403496"/>
          </a:xfrm>
          <a:prstGeom prst="ellipse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979225" y="4143991"/>
            <a:ext cx="131098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0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24</a:t>
            </a:r>
            <a:r>
              <a:rPr lang="en-US" altLang="zh-CN" sz="2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h</a:t>
            </a:r>
            <a:endParaRPr lang="zh-CN" altLang="en-US" sz="2400" dirty="0">
              <a:solidFill>
                <a:prstClr val="black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7709063" y="3719242"/>
            <a:ext cx="1403496" cy="1403496"/>
          </a:xfrm>
          <a:prstGeom prst="ellipse">
            <a:avLst/>
          </a:prstGeom>
          <a:noFill/>
          <a:ln w="63500">
            <a:solidFill>
              <a:srgbClr val="6076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755319" y="4143991"/>
            <a:ext cx="131098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动态</a:t>
            </a:r>
            <a:endParaRPr lang="zh-CN" altLang="en-US" sz="2000" dirty="0">
              <a:solidFill>
                <a:prstClr val="black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9485157" y="3719242"/>
            <a:ext cx="1403496" cy="1403496"/>
          </a:xfrm>
          <a:prstGeom prst="ellipse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531413" y="4143991"/>
            <a:ext cx="131098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0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实时</a:t>
            </a:r>
            <a:endParaRPr lang="zh-CN" altLang="en-US" sz="2000" dirty="0">
              <a:solidFill>
                <a:prstClr val="black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39366" y="232494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企业之上网可视可控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46" y="1544580"/>
            <a:ext cx="3841865" cy="3841865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5795659" y="5256564"/>
            <a:ext cx="5230304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内部组建网络督查小队，确保网络直播内容绿色健康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9063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75"/>
            <a:ext cx="12192000" cy="6857143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299891" y="1093050"/>
            <a:ext cx="508428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b="1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绿色、流畅的网络视频服务</a:t>
            </a:r>
          </a:p>
        </p:txBody>
      </p:sp>
      <p:sp>
        <p:nvSpPr>
          <p:cNvPr id="3" name="椭圆 2"/>
          <p:cNvSpPr/>
          <p:nvPr/>
        </p:nvSpPr>
        <p:spPr>
          <a:xfrm>
            <a:off x="1225239" y="2588522"/>
            <a:ext cx="2299440" cy="229944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b="1" dirty="0" smtClean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rPr>
              <a:t>智能流控</a:t>
            </a:r>
            <a:endParaRPr kumimoji="1" lang="en-US" altLang="zh-CN" sz="4000" b="1" dirty="0" smtClean="0">
              <a:solidFill>
                <a:prstClr val="white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7" name="组 6"/>
          <p:cNvGrpSpPr/>
          <p:nvPr/>
        </p:nvGrpSpPr>
        <p:grpSpPr>
          <a:xfrm rot="9000000">
            <a:off x="3568996" y="2696842"/>
            <a:ext cx="341439" cy="227802"/>
            <a:chOff x="3319130" y="2849962"/>
            <a:chExt cx="341439" cy="227802"/>
          </a:xfrm>
        </p:grpSpPr>
        <p:sp>
          <p:nvSpPr>
            <p:cNvPr id="5" name="椭圆 4"/>
            <p:cNvSpPr/>
            <p:nvPr/>
          </p:nvSpPr>
          <p:spPr>
            <a:xfrm>
              <a:off x="3502231" y="2884694"/>
              <a:ext cx="158338" cy="158338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燕尾形 5"/>
            <p:cNvSpPr/>
            <p:nvPr/>
          </p:nvSpPr>
          <p:spPr>
            <a:xfrm flipH="1">
              <a:off x="3319130" y="2849962"/>
              <a:ext cx="155496" cy="227802"/>
            </a:xfrm>
            <a:prstGeom prst="chevron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" name="椭圆 11"/>
          <p:cNvSpPr>
            <a:spLocks noChangeArrowheads="1"/>
          </p:cNvSpPr>
          <p:nvPr/>
        </p:nvSpPr>
        <p:spPr bwMode="auto">
          <a:xfrm>
            <a:off x="4104782" y="1818067"/>
            <a:ext cx="891231" cy="876275"/>
          </a:xfrm>
          <a:prstGeom prst="ellipse">
            <a:avLst/>
          </a:prstGeom>
          <a:solidFill>
            <a:srgbClr val="69A246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13" name="组 12"/>
          <p:cNvGrpSpPr/>
          <p:nvPr/>
        </p:nvGrpSpPr>
        <p:grpSpPr>
          <a:xfrm>
            <a:off x="5156280" y="1549740"/>
            <a:ext cx="4975271" cy="1124558"/>
            <a:chOff x="5156280" y="1773987"/>
            <a:chExt cx="4975271" cy="1124558"/>
          </a:xfrm>
        </p:grpSpPr>
        <p:sp>
          <p:nvSpPr>
            <p:cNvPr id="10" name="矩形 9"/>
            <p:cNvSpPr/>
            <p:nvPr/>
          </p:nvSpPr>
          <p:spPr>
            <a:xfrm>
              <a:off x="5156280" y="2159881"/>
              <a:ext cx="4975271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基于员工的业务角色，以及业务范围，重点保障关键角色和关键业务的带宽</a:t>
              </a:r>
              <a:endPara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156281" y="1773987"/>
              <a:ext cx="345957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1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重点保障关键角色和关键业务</a:t>
              </a:r>
              <a:endParaRPr lang="zh-CN" altLang="en-US" sz="1600" b="1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</p:grpSp>
      <p:sp>
        <p:nvSpPr>
          <p:cNvPr id="21" name="椭圆 11"/>
          <p:cNvSpPr>
            <a:spLocks noChangeArrowheads="1"/>
          </p:cNvSpPr>
          <p:nvPr/>
        </p:nvSpPr>
        <p:spPr bwMode="auto">
          <a:xfrm>
            <a:off x="4550397" y="3300105"/>
            <a:ext cx="891231" cy="876275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sp>
        <p:nvSpPr>
          <p:cNvPr id="35" name="椭圆 11"/>
          <p:cNvSpPr>
            <a:spLocks noChangeArrowheads="1"/>
          </p:cNvSpPr>
          <p:nvPr/>
        </p:nvSpPr>
        <p:spPr bwMode="auto">
          <a:xfrm>
            <a:off x="4104782" y="4747267"/>
            <a:ext cx="891231" cy="876275"/>
          </a:xfrm>
          <a:prstGeom prst="ellipse">
            <a:avLst/>
          </a:prstGeom>
          <a:solidFill>
            <a:srgbClr val="607695"/>
          </a:solidFill>
          <a:ln>
            <a:noFill/>
          </a:ln>
          <a:extLst/>
        </p:spPr>
        <p:txBody>
          <a:bodyPr lIns="68580" tIns="34290" rIns="68580" bIns="3429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7" name="组 36"/>
          <p:cNvGrpSpPr/>
          <p:nvPr/>
        </p:nvGrpSpPr>
        <p:grpSpPr>
          <a:xfrm rot="10800000">
            <a:off x="3723944" y="3671439"/>
            <a:ext cx="341439" cy="227802"/>
            <a:chOff x="3319130" y="2849962"/>
            <a:chExt cx="341439" cy="227802"/>
          </a:xfrm>
        </p:grpSpPr>
        <p:sp>
          <p:nvSpPr>
            <p:cNvPr id="38" name="椭圆 37"/>
            <p:cNvSpPr/>
            <p:nvPr/>
          </p:nvSpPr>
          <p:spPr>
            <a:xfrm>
              <a:off x="3502231" y="2884694"/>
              <a:ext cx="158338" cy="158338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燕尾形 38"/>
            <p:cNvSpPr/>
            <p:nvPr/>
          </p:nvSpPr>
          <p:spPr>
            <a:xfrm flipH="1">
              <a:off x="3319130" y="2849962"/>
              <a:ext cx="155496" cy="227802"/>
            </a:xfrm>
            <a:prstGeom prst="chevron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2" name="组 41"/>
          <p:cNvGrpSpPr/>
          <p:nvPr/>
        </p:nvGrpSpPr>
        <p:grpSpPr>
          <a:xfrm rot="12600000">
            <a:off x="3568997" y="4611161"/>
            <a:ext cx="341439" cy="227802"/>
            <a:chOff x="3319130" y="2849962"/>
            <a:chExt cx="341439" cy="227802"/>
          </a:xfrm>
        </p:grpSpPr>
        <p:sp>
          <p:nvSpPr>
            <p:cNvPr id="43" name="椭圆 42"/>
            <p:cNvSpPr/>
            <p:nvPr/>
          </p:nvSpPr>
          <p:spPr>
            <a:xfrm>
              <a:off x="3502231" y="2884694"/>
              <a:ext cx="158338" cy="158338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燕尾形 43"/>
            <p:cNvSpPr/>
            <p:nvPr/>
          </p:nvSpPr>
          <p:spPr>
            <a:xfrm flipH="1">
              <a:off x="3319130" y="2849962"/>
              <a:ext cx="155496" cy="227802"/>
            </a:xfrm>
            <a:prstGeom prst="chevron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339366" y="232494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企业之上网可视可控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grpSp>
        <p:nvGrpSpPr>
          <p:cNvPr id="41" name="组 40"/>
          <p:cNvGrpSpPr/>
          <p:nvPr/>
        </p:nvGrpSpPr>
        <p:grpSpPr>
          <a:xfrm>
            <a:off x="5689270" y="3109160"/>
            <a:ext cx="4975271" cy="1124558"/>
            <a:chOff x="5156280" y="1773987"/>
            <a:chExt cx="4975271" cy="1124558"/>
          </a:xfrm>
        </p:grpSpPr>
        <p:sp>
          <p:nvSpPr>
            <p:cNvPr id="51" name="矩形 50"/>
            <p:cNvSpPr/>
            <p:nvPr/>
          </p:nvSpPr>
          <p:spPr>
            <a:xfrm>
              <a:off x="5156280" y="2159881"/>
              <a:ext cx="4975271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基于平台视频流量，动态调整流控策略，既保障视频督查业务，又兼顾其他部门上网体验</a:t>
              </a:r>
              <a:endPara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156280" y="1773987"/>
              <a:ext cx="4897275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1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动态流控，兼顾上网体验</a:t>
              </a:r>
              <a:endParaRPr lang="zh-CN" altLang="en-US" sz="1600" b="1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</p:grpSp>
      <p:grpSp>
        <p:nvGrpSpPr>
          <p:cNvPr id="53" name="组 52"/>
          <p:cNvGrpSpPr/>
          <p:nvPr/>
        </p:nvGrpSpPr>
        <p:grpSpPr>
          <a:xfrm>
            <a:off x="5156280" y="4582715"/>
            <a:ext cx="4975271" cy="1124558"/>
            <a:chOff x="5156280" y="1773987"/>
            <a:chExt cx="4975271" cy="1124558"/>
          </a:xfrm>
        </p:grpSpPr>
        <p:sp>
          <p:nvSpPr>
            <p:cNvPr id="54" name="矩形 53"/>
            <p:cNvSpPr/>
            <p:nvPr/>
          </p:nvSpPr>
          <p:spPr>
            <a:xfrm>
              <a:off x="5156280" y="2159881"/>
              <a:ext cx="4975271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整体带宽利用率提升</a:t>
              </a:r>
              <a:r>
                <a: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30%</a:t>
              </a: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以上，业务更加高效流畅，同时节省大量带宽投资费用</a:t>
              </a:r>
              <a:endPara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5156281" y="1773987"/>
              <a:ext cx="325462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1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保障带宽利用率，节省带宽投资</a:t>
              </a:r>
              <a:endParaRPr lang="zh-CN" altLang="en-US" sz="1600" b="1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</p:grpSp>
      <p:pic>
        <p:nvPicPr>
          <p:cNvPr id="34" name="图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9268" y="4931504"/>
            <a:ext cx="322258" cy="507800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0917" y="3463191"/>
            <a:ext cx="550102" cy="550102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1724" y="2030664"/>
            <a:ext cx="497345" cy="45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17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8"/>
          <p:cNvSpPr txBox="1">
            <a:spLocks noChangeArrowheads="1"/>
          </p:cNvSpPr>
          <p:nvPr/>
        </p:nvSpPr>
        <p:spPr bwMode="auto">
          <a:xfrm>
            <a:off x="5936501" y="1591605"/>
            <a:ext cx="4139595" cy="777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sz="2600" b="1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西南某重点电子政务办公室</a:t>
            </a:r>
            <a:endParaRPr lang="en-US" altLang="zh-CN" sz="2600" b="1" dirty="0" smtClean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  <a:p>
            <a:r>
              <a:rPr lang="en-US" altLang="zh-CN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——</a:t>
            </a:r>
            <a:r>
              <a:rPr lang="zh-CN" altLang="en-US" sz="20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可管可控可查的政务网络出口</a:t>
            </a:r>
            <a:endParaRPr lang="zh-CN" altLang="en-US" sz="2000" dirty="0">
              <a:solidFill>
                <a:prstClr val="black"/>
              </a:solidFill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5936501" y="3631338"/>
            <a:ext cx="4491515" cy="1702892"/>
            <a:chOff x="4283868" y="2267151"/>
            <a:chExt cx="3040475" cy="1702892"/>
          </a:xfrm>
        </p:grpSpPr>
        <p:sp>
          <p:nvSpPr>
            <p:cNvPr id="5" name="矩形 13"/>
            <p:cNvSpPr>
              <a:spLocks noChangeArrowheads="1"/>
            </p:cNvSpPr>
            <p:nvPr/>
          </p:nvSpPr>
          <p:spPr bwMode="auto">
            <a:xfrm>
              <a:off x="4283868" y="2585048"/>
              <a:ext cx="3040475" cy="13849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1.</a:t>
              </a: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 上网单位多，业务流量大且复杂，难管理 ；</a:t>
              </a:r>
              <a:endParaRPr lang="en-US" altLang="zh-CN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2.</a:t>
              </a: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 政务相关的敏感文档多，违规泄漏行为需有记录可查；</a:t>
              </a:r>
              <a:endParaRPr lang="en-US" altLang="zh-CN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3.</a:t>
              </a:r>
              <a:r>
                <a:rPr lang="zh-CN" altLang="en-US" sz="1400" dirty="0" smtClean="0">
                  <a:solidFill>
                    <a:prstClr val="white"/>
                  </a:solidFill>
                  <a:latin typeface="微软雅黑" charset="-122"/>
                  <a:ea typeface="微软雅黑" charset="-122"/>
                </a:rPr>
                <a:t> 上级部门要求严格审计，避免在网上出现不良言行（加密网站等）。</a:t>
              </a:r>
              <a:endPara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endParaRPr>
            </a:p>
          </p:txBody>
        </p:sp>
        <p:sp>
          <p:nvSpPr>
            <p:cNvPr id="6" name="文本框 83"/>
            <p:cNvSpPr txBox="1">
              <a:spLocks noChangeArrowheads="1"/>
            </p:cNvSpPr>
            <p:nvPr/>
          </p:nvSpPr>
          <p:spPr bwMode="auto">
            <a:xfrm>
              <a:off x="4283868" y="2267151"/>
              <a:ext cx="103586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512763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512763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 smtClean="0">
                  <a:solidFill>
                    <a:prstClr val="white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客户背景</a:t>
              </a:r>
              <a:endParaRPr lang="zh-CN" altLang="en-US" sz="1600" b="1" dirty="0">
                <a:solidFill>
                  <a:prstClr val="white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293647" y="0"/>
            <a:ext cx="45719" cy="48384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8016" y="272185"/>
            <a:ext cx="1436959" cy="464416"/>
          </a:xfrm>
          <a:prstGeom prst="rect">
            <a:avLst/>
          </a:prstGeom>
        </p:spPr>
      </p:pic>
      <p:sp>
        <p:nvSpPr>
          <p:cNvPr id="11" name="矩形 13"/>
          <p:cNvSpPr>
            <a:spLocks noChangeArrowheads="1"/>
          </p:cNvSpPr>
          <p:nvPr/>
        </p:nvSpPr>
        <p:spPr bwMode="auto">
          <a:xfrm>
            <a:off x="5879853" y="2569945"/>
            <a:ext cx="526664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西南某电子政务办公室作为全省各政府单位的网络集中出口，需满足网络的可管、可控、可查三个基本要素</a:t>
            </a:r>
            <a:endParaRPr lang="zh-CN" altLang="en-US" sz="1400" dirty="0">
              <a:solidFill>
                <a:prstClr val="white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39366" y="232494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smtClean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政府之</a:t>
            </a:r>
            <a:r>
              <a:rPr lang="zh-CN" altLang="en-US" sz="1400" dirty="0">
                <a:solidFill>
                  <a:prstClr val="white"/>
                </a:solidFill>
                <a:latin typeface="微软雅黑" charset="-122"/>
                <a:ea typeface="微软雅黑" charset="-122"/>
              </a:rPr>
              <a:t>上网可视可控</a:t>
            </a:r>
            <a:endParaRPr lang="zh-CN" altLang="en-US" sz="1400" dirty="0">
              <a:solidFill>
                <a:prstClr val="black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09" y="1980173"/>
            <a:ext cx="4486292" cy="297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76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1212</TotalTime>
  <Words>1119</Words>
  <Application>Microsoft Macintosh PowerPoint</Application>
  <PresentationFormat>宽屏</PresentationFormat>
  <Paragraphs>135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Calibri</vt:lpstr>
      <vt:lpstr>DengXian</vt:lpstr>
      <vt:lpstr>Microsoft YaHei</vt:lpstr>
      <vt:lpstr>宋体</vt:lpstr>
      <vt:lpstr>微软雅黑</vt:lpstr>
      <vt:lpstr>Arial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office1982</dc:creator>
  <cp:lastModifiedBy>lei zhang</cp:lastModifiedBy>
  <cp:revision>161</cp:revision>
  <dcterms:created xsi:type="dcterms:W3CDTF">2017-04-11T01:59:22Z</dcterms:created>
  <dcterms:modified xsi:type="dcterms:W3CDTF">2017-11-07T03:02:17Z</dcterms:modified>
</cp:coreProperties>
</file>

<file path=docProps/thumbnail.jpeg>
</file>